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71" r:id="rId2"/>
    <p:sldId id="257" r:id="rId3"/>
    <p:sldId id="261" r:id="rId4"/>
    <p:sldId id="272" r:id="rId5"/>
    <p:sldId id="264" r:id="rId6"/>
    <p:sldId id="265" r:id="rId7"/>
    <p:sldId id="270" r:id="rId8"/>
    <p:sldId id="259" r:id="rId9"/>
    <p:sldId id="269" r:id="rId10"/>
    <p:sldId id="266" r:id="rId11"/>
    <p:sldId id="267" r:id="rId12"/>
    <p:sldId id="263" r:id="rId13"/>
    <p:sldId id="260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6BD68E-BD20-4D77-9807-053689A81AFB}" type="datetimeFigureOut">
              <a:rPr lang="ar-IQ" smtClean="0"/>
              <a:pPr/>
              <a:t>11/07/1438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3030B0-DF20-4DDD-A958-7076198F41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6BD68E-BD20-4D77-9807-053689A81AFB}" type="datetimeFigureOut">
              <a:rPr lang="ar-IQ" smtClean="0"/>
              <a:pPr/>
              <a:t>11/07/1438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3030B0-DF20-4DDD-A958-7076198F41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6BD68E-BD20-4D77-9807-053689A81AFB}" type="datetimeFigureOut">
              <a:rPr lang="ar-IQ" smtClean="0"/>
              <a:pPr/>
              <a:t>11/07/1438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3030B0-DF20-4DDD-A958-7076198F41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6BD68E-BD20-4D77-9807-053689A81AFB}" type="datetimeFigureOut">
              <a:rPr lang="ar-IQ" smtClean="0"/>
              <a:pPr/>
              <a:t>11/07/1438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3030B0-DF20-4DDD-A958-7076198F414F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6BD68E-BD20-4D77-9807-053689A81AFB}" type="datetimeFigureOut">
              <a:rPr lang="ar-IQ" smtClean="0"/>
              <a:pPr/>
              <a:t>11/07/1438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3030B0-DF20-4DDD-A958-7076198F414F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6BD68E-BD20-4D77-9807-053689A81AFB}" type="datetimeFigureOut">
              <a:rPr lang="ar-IQ" smtClean="0"/>
              <a:pPr/>
              <a:t>11/07/1438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3030B0-DF20-4DDD-A958-7076198F414F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6BD68E-BD20-4D77-9807-053689A81AFB}" type="datetimeFigureOut">
              <a:rPr lang="ar-IQ" smtClean="0"/>
              <a:pPr/>
              <a:t>11/07/1438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3030B0-DF20-4DDD-A958-7076198F41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6BD68E-BD20-4D77-9807-053689A81AFB}" type="datetimeFigureOut">
              <a:rPr lang="ar-IQ" smtClean="0"/>
              <a:pPr/>
              <a:t>11/07/1438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3030B0-DF20-4DDD-A958-7076198F414F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6BD68E-BD20-4D77-9807-053689A81AFB}" type="datetimeFigureOut">
              <a:rPr lang="ar-IQ" smtClean="0"/>
              <a:pPr/>
              <a:t>11/07/1438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3030B0-DF20-4DDD-A958-7076198F41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16BD68E-BD20-4D77-9807-053689A81AFB}" type="datetimeFigureOut">
              <a:rPr lang="ar-IQ" smtClean="0"/>
              <a:pPr/>
              <a:t>11/07/1438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3030B0-DF20-4DDD-A958-7076198F41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6BD68E-BD20-4D77-9807-053689A81AFB}" type="datetimeFigureOut">
              <a:rPr lang="ar-IQ" smtClean="0"/>
              <a:pPr/>
              <a:t>11/07/1438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3030B0-DF20-4DDD-A958-7076198F414F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16BD68E-BD20-4D77-9807-053689A81AFB}" type="datetimeFigureOut">
              <a:rPr lang="ar-IQ" smtClean="0"/>
              <a:pPr/>
              <a:t>11/07/1438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C3030B0-DF20-4DDD-A958-7076198F414F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81328"/>
            <a:ext cx="8715436" cy="487663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Biotin is a cofactor in </a:t>
            </a:r>
            <a:r>
              <a:rPr lang="en-US" sz="3600" dirty="0" err="1" smtClean="0"/>
              <a:t>carboxylation</a:t>
            </a:r>
            <a:r>
              <a:rPr lang="en-US" sz="3600" dirty="0" smtClean="0"/>
              <a:t> and </a:t>
            </a:r>
            <a:r>
              <a:rPr lang="en-US" sz="3600" dirty="0" err="1" smtClean="0"/>
              <a:t>decarboxylation</a:t>
            </a:r>
            <a:r>
              <a:rPr lang="en-US" sz="3600" dirty="0" smtClean="0"/>
              <a:t> </a:t>
            </a:r>
            <a:r>
              <a:rPr lang="en-US" sz="3600" dirty="0" smtClean="0"/>
              <a:t>reactions involved </a:t>
            </a:r>
            <a:r>
              <a:rPr lang="en-US" sz="3600" dirty="0" smtClean="0"/>
              <a:t>in the metabolism of lipids, glucose, and some amino acids.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Biotin deficiency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ELL\Desktop\an_p_biotin_def_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85860"/>
            <a:ext cx="8686800" cy="4721431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1-Signs.</a:t>
            </a:r>
          </a:p>
          <a:p>
            <a:pPr algn="l" rtl="0">
              <a:buNone/>
            </a:pPr>
            <a:r>
              <a:rPr lang="en-US" dirty="0" smtClean="0"/>
              <a:t>2-Lesions.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sz="3500" b="1" u="sng" dirty="0" smtClean="0">
                <a:solidFill>
                  <a:srgbClr val="C00000"/>
                </a:solidFill>
              </a:rPr>
              <a:t>Differential diagnosis:</a:t>
            </a:r>
          </a:p>
          <a:p>
            <a:pPr algn="l" rtl="0">
              <a:buNone/>
            </a:pPr>
            <a:r>
              <a:rPr lang="en-US" dirty="0" err="1" smtClean="0"/>
              <a:t>Pantothenic</a:t>
            </a:r>
            <a:r>
              <a:rPr lang="en-US" dirty="0" smtClean="0"/>
              <a:t> acid deficiency (skin lesions).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u="sng" dirty="0" smtClean="0">
                <a:solidFill>
                  <a:srgbClr val="C00000"/>
                </a:solidFill>
              </a:rPr>
              <a:t>Diagnosis:</a:t>
            </a:r>
            <a:endParaRPr lang="ar-IQ" sz="44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57158" y="1142984"/>
            <a:ext cx="8329642" cy="4864307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Addition of biotin in feed or water.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sz="4000" b="1" u="sng" dirty="0" smtClean="0">
                <a:solidFill>
                  <a:srgbClr val="C00000"/>
                </a:solidFill>
              </a:rPr>
              <a:t>Preventions:</a:t>
            </a:r>
          </a:p>
          <a:p>
            <a:pPr algn="l" rtl="0">
              <a:buNone/>
            </a:pPr>
            <a:r>
              <a:rPr lang="en-US" dirty="0" smtClean="0"/>
              <a:t>Supplementation of diets </a:t>
            </a:r>
            <a:r>
              <a:rPr lang="en-US" smtClean="0"/>
              <a:t>with biotin.</a:t>
            </a: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u="sng" dirty="0" smtClean="0">
                <a:solidFill>
                  <a:srgbClr val="C00000"/>
                </a:solidFill>
              </a:rPr>
              <a:t>Treatment:</a:t>
            </a:r>
            <a:endParaRPr lang="ar-IQ" sz="44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57298"/>
            <a:ext cx="8686800" cy="4768865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/>
              <a:t>Biotin is important for normal </a:t>
            </a:r>
            <a:r>
              <a:rPr lang="en-US" dirty="0" smtClean="0"/>
              <a:t>functions </a:t>
            </a:r>
            <a:r>
              <a:rPr lang="en-US" dirty="0"/>
              <a:t>of </a:t>
            </a:r>
            <a:r>
              <a:rPr lang="en-US" dirty="0" smtClean="0"/>
              <a:t>: </a:t>
            </a:r>
          </a:p>
          <a:p>
            <a:pPr algn="l" rtl="0">
              <a:buNone/>
            </a:pPr>
            <a:r>
              <a:rPr lang="en-US" dirty="0" smtClean="0"/>
              <a:t>1-Thyroid gland.</a:t>
            </a:r>
          </a:p>
          <a:p>
            <a:pPr algn="l" rtl="0">
              <a:buNone/>
            </a:pPr>
            <a:r>
              <a:rPr lang="en-US" dirty="0" smtClean="0"/>
              <a:t>2-Adrenal gland.</a:t>
            </a:r>
          </a:p>
          <a:p>
            <a:pPr algn="l" rtl="0">
              <a:buNone/>
            </a:pPr>
            <a:r>
              <a:rPr lang="en-US" dirty="0" smtClean="0"/>
              <a:t>3-Reproductive tract.</a:t>
            </a:r>
          </a:p>
          <a:p>
            <a:pPr algn="l" rtl="0">
              <a:buNone/>
            </a:pPr>
            <a:r>
              <a:rPr lang="en-US" dirty="0" smtClean="0"/>
              <a:t>4-Nervous </a:t>
            </a:r>
            <a:r>
              <a:rPr lang="en-US" dirty="0"/>
              <a:t>system. </a:t>
            </a:r>
            <a:endParaRPr lang="en-US" dirty="0" smtClean="0"/>
          </a:p>
          <a:p>
            <a:pPr algn="l" rtl="0">
              <a:buNone/>
            </a:pPr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u="sng" dirty="0" smtClean="0">
                <a:solidFill>
                  <a:srgbClr val="C00000"/>
                </a:solidFill>
              </a:rPr>
              <a:t>Functions</a:t>
            </a:r>
            <a:r>
              <a:rPr lang="en-US" sz="5400" b="1" u="sng" dirty="0" smtClean="0">
                <a:solidFill>
                  <a:srgbClr val="C00000"/>
                </a:solidFill>
              </a:rPr>
              <a:t>:</a:t>
            </a:r>
            <a:endParaRPr lang="ar-IQ" sz="5400" b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85720" y="357166"/>
            <a:ext cx="8715436" cy="5929354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800" u="sng" dirty="0" smtClean="0">
                <a:solidFill>
                  <a:srgbClr val="C00000"/>
                </a:solidFill>
              </a:rPr>
              <a:t>Clinical signs</a:t>
            </a:r>
            <a:r>
              <a:rPr lang="en-US" sz="2800" u="sng" dirty="0" smtClean="0">
                <a:solidFill>
                  <a:srgbClr val="C00000"/>
                </a:solidFill>
              </a:rPr>
              <a:t>:</a:t>
            </a:r>
          </a:p>
          <a:p>
            <a:pPr algn="l"/>
            <a:r>
              <a:rPr lang="en-US" sz="2800" dirty="0" smtClean="0"/>
              <a:t>1-In chicks and </a:t>
            </a:r>
            <a:r>
              <a:rPr lang="en-US" sz="2800" dirty="0" err="1" smtClean="0"/>
              <a:t>poults</a:t>
            </a:r>
            <a:r>
              <a:rPr lang="en-US" sz="2800" dirty="0" smtClean="0"/>
              <a:t>, a deficiency causes slow growth, ruffled </a:t>
            </a:r>
            <a:r>
              <a:rPr lang="en-US" sz="2800" dirty="0" smtClean="0"/>
              <a:t>feathers.</a:t>
            </a:r>
            <a:endParaRPr lang="en-US" sz="2800" u="sng" dirty="0" smtClean="0">
              <a:solidFill>
                <a:srgbClr val="C00000"/>
              </a:solidFill>
            </a:endParaRPr>
          </a:p>
          <a:p>
            <a:pPr algn="l" rtl="0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2-</a:t>
            </a:r>
            <a:r>
              <a:rPr lang="en-US" sz="2800" dirty="0" smtClean="0"/>
              <a:t>Bone </a:t>
            </a:r>
            <a:r>
              <a:rPr lang="en-US" sz="2800" dirty="0" smtClean="0"/>
              <a:t>deformities (</a:t>
            </a:r>
            <a:r>
              <a:rPr lang="en-US" sz="2800" dirty="0" err="1" smtClean="0"/>
              <a:t>perosis</a:t>
            </a:r>
            <a:r>
              <a:rPr lang="en-US" sz="2800" dirty="0" smtClean="0"/>
              <a:t>): In young. 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3-</a:t>
            </a:r>
            <a:r>
              <a:rPr lang="en-US" sz="2800" dirty="0" smtClean="0"/>
              <a:t>Ataxia </a:t>
            </a:r>
            <a:r>
              <a:rPr lang="en-US" sz="2800" dirty="0" smtClean="0"/>
              <a:t>( </a:t>
            </a:r>
            <a:r>
              <a:rPr lang="en-US" sz="2800" dirty="0" err="1" smtClean="0"/>
              <a:t>Incoordination</a:t>
            </a:r>
            <a:r>
              <a:rPr lang="en-US" sz="2800" dirty="0" smtClean="0"/>
              <a:t>) :Young and adult.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4-</a:t>
            </a:r>
            <a:r>
              <a:rPr lang="en-US" sz="2800" dirty="0" smtClean="0"/>
              <a:t> </a:t>
            </a:r>
            <a:r>
              <a:rPr lang="en-US" sz="2800" dirty="0" smtClean="0"/>
              <a:t>Skeletal deformities (e.g., bowed legs):Young.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5-</a:t>
            </a:r>
            <a:r>
              <a:rPr lang="en-US" sz="2800" dirty="0" smtClean="0"/>
              <a:t> </a:t>
            </a:r>
            <a:r>
              <a:rPr lang="en-US" sz="2800" dirty="0" smtClean="0"/>
              <a:t>Dermatitis: Extensive foot encrustation( Scabs</a:t>
            </a:r>
            <a:r>
              <a:rPr lang="en-US" sz="2800" dirty="0" smtClean="0"/>
              <a:t>) : Young and adult. </a:t>
            </a:r>
            <a:endParaRPr lang="en-US" sz="2800" dirty="0" smtClean="0"/>
          </a:p>
          <a:p>
            <a:pPr algn="l" rtl="0">
              <a:buNone/>
            </a:pPr>
            <a:r>
              <a:rPr lang="en-US" sz="2800" dirty="0" smtClean="0"/>
              <a:t>     </a:t>
            </a:r>
            <a:endParaRPr lang="ar-IQ" sz="2800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6-</a:t>
            </a:r>
            <a:r>
              <a:rPr lang="en-US" sz="2800" dirty="0" smtClean="0"/>
              <a:t> </a:t>
            </a:r>
            <a:r>
              <a:rPr lang="en-US" sz="2800" dirty="0" err="1" smtClean="0"/>
              <a:t>Chondrodystrophy</a:t>
            </a:r>
            <a:r>
              <a:rPr lang="en-US" sz="2800" dirty="0" smtClean="0"/>
              <a:t> (Abnormal cartilage</a:t>
            </a:r>
          </a:p>
          <a:p>
            <a:pPr lvl="0" algn="l" rtl="0">
              <a:buNone/>
            </a:pPr>
            <a:r>
              <a:rPr lang="en-US" sz="2800" dirty="0" smtClean="0"/>
              <a:t>     development): Young and adult.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7-</a:t>
            </a:r>
            <a:r>
              <a:rPr lang="en-US" sz="2800" dirty="0" smtClean="0"/>
              <a:t>Embryonic mortality.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8-</a:t>
            </a:r>
            <a:r>
              <a:rPr lang="en-US" sz="2800" dirty="0" smtClean="0"/>
              <a:t>Twisted, malformed beak ("parrot beak")</a:t>
            </a:r>
          </a:p>
          <a:p>
            <a:pPr algn="l" rtl="0">
              <a:buNone/>
            </a:pPr>
            <a:r>
              <a:rPr lang="en-US" sz="2800" dirty="0" smtClean="0"/>
              <a:t>     and reduced size (in young).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9-</a:t>
            </a:r>
            <a:r>
              <a:rPr lang="en-US" sz="2800" dirty="0" smtClean="0"/>
              <a:t> Poor egg production and hatchability(in</a:t>
            </a:r>
          </a:p>
          <a:p>
            <a:pPr algn="l" rtl="0">
              <a:buNone/>
            </a:pPr>
            <a:r>
              <a:rPr lang="en-US" sz="2800" dirty="0" smtClean="0"/>
              <a:t>    adults).</a:t>
            </a:r>
            <a:endParaRPr lang="ar-IQ" sz="2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esktop\an_p_biotin_def_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esktop\an_p_biotin_def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C:\Users\DELL\Desktop\pictures\chondrodystrophyjp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مربع نص 4"/>
          <p:cNvSpPr txBox="1"/>
          <p:nvPr/>
        </p:nvSpPr>
        <p:spPr>
          <a:xfrm>
            <a:off x="2000232" y="357166"/>
            <a:ext cx="44291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dirty="0" smtClean="0"/>
              <a:t>Chondrodystrophy</a:t>
            </a:r>
            <a:endParaRPr lang="ar-IQ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85720" y="928670"/>
            <a:ext cx="8858280" cy="5078621"/>
          </a:xfrm>
        </p:spPr>
        <p:txBody>
          <a:bodyPr>
            <a:normAutofit/>
          </a:bodyPr>
          <a:lstStyle/>
          <a:p>
            <a:pPr lvl="0" algn="l" rtl="0">
              <a:buNone/>
            </a:pPr>
            <a:r>
              <a:rPr lang="en-US" sz="3600" dirty="0" smtClean="0"/>
              <a:t>1-Dryness and flakiness of the feet.</a:t>
            </a:r>
          </a:p>
          <a:p>
            <a:pPr lvl="0" algn="l" rtl="0">
              <a:buNone/>
            </a:pPr>
            <a:r>
              <a:rPr lang="en-US" sz="3600" dirty="0" smtClean="0"/>
              <a:t>2-Toes may become necrotic and slough off.</a:t>
            </a:r>
          </a:p>
          <a:p>
            <a:pPr lvl="0" algn="l" rtl="0">
              <a:buNone/>
            </a:pPr>
            <a:r>
              <a:rPr lang="en-US" sz="3600" dirty="0" smtClean="0"/>
              <a:t>3-Dermatitis may also appear on the </a:t>
            </a:r>
            <a:r>
              <a:rPr lang="en-US" sz="3600" dirty="0" smtClean="0"/>
              <a:t>eyelids,  eyelids </a:t>
            </a:r>
            <a:r>
              <a:rPr lang="en-US" sz="3600" dirty="0" smtClean="0"/>
              <a:t>swell and stick together.</a:t>
            </a:r>
            <a:endParaRPr lang="ar-IQ" sz="36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285720" y="428604"/>
            <a:ext cx="8401080" cy="785818"/>
          </a:xfrm>
        </p:spPr>
        <p:txBody>
          <a:bodyPr>
            <a:normAutofit fontScale="90000"/>
          </a:bodyPr>
          <a:lstStyle/>
          <a:p>
            <a:r>
              <a:rPr lang="en-US" sz="4900" u="sng" dirty="0" smtClean="0">
                <a:solidFill>
                  <a:srgbClr val="C00000"/>
                </a:solidFill>
              </a:rPr>
              <a:t>Post-mortem lesions: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ar-IQ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ELL\Desktop\an_p_biotin_def_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299"/>
            <a:ext cx="9144000" cy="6885299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250</TotalTime>
  <Words>214</Words>
  <Application>Microsoft Office PowerPoint</Application>
  <PresentationFormat>On-screen Show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ملتقى</vt:lpstr>
      <vt:lpstr>Biotin deficiency</vt:lpstr>
      <vt:lpstr>Functions:</vt:lpstr>
      <vt:lpstr>Slide 3</vt:lpstr>
      <vt:lpstr> </vt:lpstr>
      <vt:lpstr>Slide 5</vt:lpstr>
      <vt:lpstr>Slide 6</vt:lpstr>
      <vt:lpstr>Slide 7</vt:lpstr>
      <vt:lpstr>Post-mortem lesions: </vt:lpstr>
      <vt:lpstr>Slide 9</vt:lpstr>
      <vt:lpstr>Slide 10</vt:lpstr>
      <vt:lpstr>Slide 11</vt:lpstr>
      <vt:lpstr>Diagnosis:</vt:lpstr>
      <vt:lpstr>Treatment: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Biotin Deficiency</dc:title>
  <dc:creator>DELL</dc:creator>
  <cp:lastModifiedBy>M.S</cp:lastModifiedBy>
  <cp:revision>24</cp:revision>
  <dcterms:created xsi:type="dcterms:W3CDTF">2013-07-20T03:39:47Z</dcterms:created>
  <dcterms:modified xsi:type="dcterms:W3CDTF">2017-04-07T14:55:18Z</dcterms:modified>
</cp:coreProperties>
</file>